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24"/>
  </p:notesMasterIdLst>
  <p:sldIdLst>
    <p:sldId id="297" r:id="rId2"/>
    <p:sldId id="341" r:id="rId3"/>
    <p:sldId id="342" r:id="rId4"/>
    <p:sldId id="343" r:id="rId5"/>
    <p:sldId id="298" r:id="rId6"/>
    <p:sldId id="286" r:id="rId7"/>
    <p:sldId id="287" r:id="rId8"/>
    <p:sldId id="266" r:id="rId9"/>
    <p:sldId id="295" r:id="rId10"/>
    <p:sldId id="347" r:id="rId11"/>
    <p:sldId id="346" r:id="rId12"/>
    <p:sldId id="348" r:id="rId13"/>
    <p:sldId id="349" r:id="rId14"/>
    <p:sldId id="352" r:id="rId15"/>
    <p:sldId id="353" r:id="rId16"/>
    <p:sldId id="354" r:id="rId17"/>
    <p:sldId id="355" r:id="rId18"/>
    <p:sldId id="356" r:id="rId19"/>
    <p:sldId id="357" r:id="rId20"/>
    <p:sldId id="345" r:id="rId21"/>
    <p:sldId id="330" r:id="rId22"/>
    <p:sldId id="358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A5921B9-E397-484C-8B05-8A07E2C3CBAE}">
          <p14:sldIdLst>
            <p14:sldId id="297"/>
            <p14:sldId id="341"/>
            <p14:sldId id="342"/>
            <p14:sldId id="343"/>
            <p14:sldId id="298"/>
            <p14:sldId id="286"/>
            <p14:sldId id="287"/>
            <p14:sldId id="266"/>
            <p14:sldId id="295"/>
            <p14:sldId id="347"/>
            <p14:sldId id="346"/>
            <p14:sldId id="348"/>
            <p14:sldId id="349"/>
            <p14:sldId id="352"/>
            <p14:sldId id="353"/>
            <p14:sldId id="354"/>
            <p14:sldId id="355"/>
            <p14:sldId id="356"/>
            <p14:sldId id="357"/>
            <p14:sldId id="345"/>
            <p14:sldId id="330"/>
            <p14:sldId id="358"/>
          </p14:sldIdLst>
        </p14:section>
        <p14:section name="Sekcja bez tytułu" id="{3755BBF3-A6F0-419E-BCF3-D505E285C77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2" autoAdjust="0"/>
  </p:normalViewPr>
  <p:slideViewPr>
    <p:cSldViewPr>
      <p:cViewPr varScale="1">
        <p:scale>
          <a:sx n="39" d="100"/>
          <a:sy n="39" d="100"/>
        </p:scale>
        <p:origin x="1244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2D4E5-9E88-4857-8536-430F9B83CF05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EDEEC-4D05-4AD6-9FF3-F4884EC09E2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80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EDEEC-4D05-4AD6-9FF3-F4884EC09E2C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71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EDEEC-4D05-4AD6-9FF3-F4884EC09E2C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533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EDEEC-4D05-4AD6-9FF3-F4884EC09E2C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840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EDEEC-4D05-4AD6-9FF3-F4884EC09E2C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50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DF8900D-998C-4CA7-9BDF-D48047D3337E}" type="datetimeFigureOut">
              <a:rPr lang="pl-PL" smtClean="0"/>
              <a:pPr/>
              <a:t>04.05.2022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B837ACB-CD0D-454E-930E-A90715F62E4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9372DE9-FA8C-45F8-B8AD-D9C5F1F345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" y="0"/>
            <a:ext cx="9101336" cy="6597352"/>
          </a:xfrm>
        </p:spPr>
      </p:pic>
    </p:spTree>
    <p:extLst>
      <p:ext uri="{BB962C8B-B14F-4D97-AF65-F5344CB8AC3E}">
        <p14:creationId xmlns:p14="http://schemas.microsoft.com/office/powerpoint/2010/main" val="128390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Województwo dolnośląskie,  Gmina Dzierżoniów,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Sołectwo Owiesno</a:t>
            </a:r>
            <a:br>
              <a:rPr lang="pl-PL" sz="2000" i="0" u="none" strike="noStrike" dirty="0">
                <a:effectLst/>
                <a:latin typeface="Arial" panose="020B0604020202020204" pitchFamily="34" charset="0"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„Zamkowa przystań” - przestrzeń dla radości i aktywności.</a:t>
            </a:r>
            <a:br>
              <a:rPr lang="pl-PL" sz="2000" i="0" u="none" strike="noStrike" dirty="0">
                <a:effectLst/>
                <a:latin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Obraz 3" descr="Obraz zawierający drzewo, zewnętrzne, żółty, kamień&#10;&#10;Opis wygenerowany automatycznie">
            <a:extLst>
              <a:ext uri="{FF2B5EF4-FFF2-40B4-BE49-F238E27FC236}">
                <a16:creationId xmlns:a16="http://schemas.microsoft.com/office/drawing/2014/main" id="{45AC6118-F5A7-4D43-A4A3-4F7135CAC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563888" cy="2375925"/>
          </a:xfrm>
          <a:prstGeom prst="rect">
            <a:avLst/>
          </a:prstGeom>
        </p:spPr>
      </p:pic>
      <p:pic>
        <p:nvPicPr>
          <p:cNvPr id="6" name="Obraz 5" descr="Obraz zawierający tekst, osoba, wewnątrz, grupa&#10;&#10;Opis wygenerowany automatycznie">
            <a:extLst>
              <a:ext uri="{FF2B5EF4-FFF2-40B4-BE49-F238E27FC236}">
                <a16:creationId xmlns:a16="http://schemas.microsoft.com/office/drawing/2014/main" id="{EC7F7CF3-D052-4727-9D75-5951FE657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32" y="1328517"/>
            <a:ext cx="4283968" cy="2856246"/>
          </a:xfrm>
          <a:prstGeom prst="rect">
            <a:avLst/>
          </a:prstGeom>
        </p:spPr>
      </p:pic>
      <p:pic>
        <p:nvPicPr>
          <p:cNvPr id="8" name="Obraz 7" descr="Obraz zawierający drzewo, zewnętrzne, budynek, dom&#10;&#10;Opis wygenerowany automatycznie">
            <a:extLst>
              <a:ext uri="{FF2B5EF4-FFF2-40B4-BE49-F238E27FC236}">
                <a16:creationId xmlns:a16="http://schemas.microsoft.com/office/drawing/2014/main" id="{6F7ADD42-1EC9-42A4-A7DA-B890E4E7E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29000"/>
            <a:ext cx="4741168" cy="316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97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lubelskie, Gmina Ułęż, Sołectwo Ułęż</a:t>
            </a:r>
            <a:br>
              <a:rPr lang="pl-PL" sz="20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Upiększenie centrum Ułęża.</a:t>
            </a:r>
            <a:br>
              <a:rPr lang="pl-PL" sz="2000" i="0" u="none" strike="noStrike" dirty="0">
                <a:effectLst/>
              </a:rPr>
            </a:br>
            <a:endParaRPr lang="pl-PL" sz="2000" dirty="0"/>
          </a:p>
        </p:txBody>
      </p:sp>
      <p:pic>
        <p:nvPicPr>
          <p:cNvPr id="5" name="Obraz 4" descr="Obraz zawierający trawa, zewnętrzne, kwiat, roślina&#10;&#10;Opis wygenerowany automatycznie">
            <a:extLst>
              <a:ext uri="{FF2B5EF4-FFF2-40B4-BE49-F238E27FC236}">
                <a16:creationId xmlns:a16="http://schemas.microsoft.com/office/drawing/2014/main" id="{ED255796-A1E3-4E86-A4DB-1D1200610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2816113" cy="4171602"/>
          </a:xfrm>
          <a:prstGeom prst="rect">
            <a:avLst/>
          </a:prstGeom>
        </p:spPr>
      </p:pic>
      <p:pic>
        <p:nvPicPr>
          <p:cNvPr id="7" name="Obraz 6" descr="Obraz zawierający trawa, zewnętrzne, niebo&#10;&#10;Opis wygenerowany automatycznie">
            <a:extLst>
              <a:ext uri="{FF2B5EF4-FFF2-40B4-BE49-F238E27FC236}">
                <a16:creationId xmlns:a16="http://schemas.microsoft.com/office/drawing/2014/main" id="{CC65545F-98D2-493D-B817-D7BA353BD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417638"/>
            <a:ext cx="3135621" cy="4310756"/>
          </a:xfrm>
          <a:prstGeom prst="rect">
            <a:avLst/>
          </a:prstGeom>
        </p:spPr>
      </p:pic>
      <p:pic>
        <p:nvPicPr>
          <p:cNvPr id="9" name="Obraz 8" descr="Obraz zawierający tekst, zewnętrzne, znak, roślina&#10;&#10;Opis wygenerowany automatycznie">
            <a:extLst>
              <a:ext uri="{FF2B5EF4-FFF2-40B4-BE49-F238E27FC236}">
                <a16:creationId xmlns:a16="http://schemas.microsoft.com/office/drawing/2014/main" id="{EC883A78-677C-4474-84B9-839CEBA8B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06903"/>
            <a:ext cx="2796932" cy="405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400" i="0" u="none" strike="noStrike" kern="1200" dirty="0">
                <a:solidFill>
                  <a:srgbClr val="000000"/>
                </a:solidFill>
                <a:effectLst/>
              </a:rPr>
              <a:t>Województwo </a:t>
            </a:r>
            <a:r>
              <a:rPr lang="pl-PL" sz="2200" i="0" u="none" strike="noStrike" kern="1200" dirty="0">
                <a:solidFill>
                  <a:srgbClr val="000000"/>
                </a:solidFill>
                <a:effectLst/>
              </a:rPr>
              <a:t>Lubuskie, Gmina Santok, Sołectwo Janczewo</a:t>
            </a:r>
            <a:br>
              <a:rPr lang="pl-PL" sz="1800" b="0" i="0" u="none" strike="noStrike" dirty="0">
                <a:effectLst/>
              </a:rPr>
            </a:br>
            <a:r>
              <a:rPr lang="pl-PL" sz="2200" i="0" u="none" strike="noStrike" kern="1200" dirty="0">
                <a:solidFill>
                  <a:srgbClr val="000000"/>
                </a:solidFill>
                <a:effectLst/>
              </a:rPr>
              <a:t>W poszukiwaniu własnej tożsamości śladami egipskiej księżniczki z Janczewa.</a:t>
            </a:r>
            <a:br>
              <a:rPr lang="pl-PL" sz="2200" i="0" u="none" strike="noStrike" dirty="0">
                <a:effectLst/>
              </a:rPr>
            </a:br>
            <a:endParaRPr lang="pl-PL" sz="2200" dirty="0"/>
          </a:p>
        </p:txBody>
      </p:sp>
      <p:pic>
        <p:nvPicPr>
          <p:cNvPr id="4" name="Obraz 3" descr="Obraz zawierający drzewo&#10;&#10;Opis wygenerowany automatycznie">
            <a:extLst>
              <a:ext uri="{FF2B5EF4-FFF2-40B4-BE49-F238E27FC236}">
                <a16:creationId xmlns:a16="http://schemas.microsoft.com/office/drawing/2014/main" id="{C55F87B8-D11D-4C60-8AB3-96500FC1D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2248" y="2169392"/>
            <a:ext cx="5013177" cy="3355929"/>
          </a:xfrm>
          <a:prstGeom prst="rect">
            <a:avLst/>
          </a:prstGeom>
        </p:spPr>
      </p:pic>
      <p:pic>
        <p:nvPicPr>
          <p:cNvPr id="6" name="Obraz 5" descr="Obraz zawierający podłoże, wewnątrz, osoba, osoby&#10;&#10;Opis wygenerowany automatycznie">
            <a:extLst>
              <a:ext uri="{FF2B5EF4-FFF2-40B4-BE49-F238E27FC236}">
                <a16:creationId xmlns:a16="http://schemas.microsoft.com/office/drawing/2014/main" id="{3CB90797-0523-4991-A3A1-57B40E86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1" y="1418742"/>
            <a:ext cx="3568315" cy="2388707"/>
          </a:xfrm>
          <a:prstGeom prst="rect">
            <a:avLst/>
          </a:prstGeom>
        </p:spPr>
      </p:pic>
      <p:pic>
        <p:nvPicPr>
          <p:cNvPr id="8" name="Obraz 7" descr="Obraz zawierający drzewo, zewnętrzne, podłoże, osoba&#10;&#10;Opis wygenerowany automatycznie">
            <a:extLst>
              <a:ext uri="{FF2B5EF4-FFF2-40B4-BE49-F238E27FC236}">
                <a16:creationId xmlns:a16="http://schemas.microsoft.com/office/drawing/2014/main" id="{44892D9E-4EA5-4CCD-A562-EB1887968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64502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Łódzkie, Gmina Wolbórz, Sołectwo Wolbórz</a:t>
            </a:r>
            <a:br>
              <a:rPr lang="pl-PL" sz="20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„Z całego serca wszyscy RAZEM”- budowa Wiaty Sołeckiej, wraz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z miejscem na ognisko i ławami i stołami.</a:t>
            </a:r>
            <a:br>
              <a:rPr lang="pl-PL" sz="2000" i="0" u="none" strike="noStrike" dirty="0">
                <a:effectLst/>
              </a:rPr>
            </a:br>
            <a:endParaRPr lang="pl-PL" sz="2000" dirty="0"/>
          </a:p>
        </p:txBody>
      </p:sp>
      <p:pic>
        <p:nvPicPr>
          <p:cNvPr id="4" name="Obraz 3" descr="Obraz zawierający zewnętrzne, drzewo, niebo, podłoże&#10;&#10;Opis wygenerowany automatycznie">
            <a:extLst>
              <a:ext uri="{FF2B5EF4-FFF2-40B4-BE49-F238E27FC236}">
                <a16:creationId xmlns:a16="http://schemas.microsoft.com/office/drawing/2014/main" id="{0D95A834-6894-48E9-B4F2-EA8B0E85F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442"/>
            <a:ext cx="3816424" cy="2862318"/>
          </a:xfrm>
          <a:prstGeom prst="rect">
            <a:avLst/>
          </a:prstGeom>
        </p:spPr>
      </p:pic>
      <p:pic>
        <p:nvPicPr>
          <p:cNvPr id="6" name="Obraz 5" descr="Obraz zawierający podłoże, drzewo, zewnętrzne&#10;&#10;Opis wygenerowany automatycznie">
            <a:extLst>
              <a:ext uri="{FF2B5EF4-FFF2-40B4-BE49-F238E27FC236}">
                <a16:creationId xmlns:a16="http://schemas.microsoft.com/office/drawing/2014/main" id="{71711355-5246-4AAD-99DD-E256FC604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54460"/>
            <a:ext cx="3111810" cy="4149080"/>
          </a:xfrm>
          <a:prstGeom prst="rect">
            <a:avLst/>
          </a:prstGeom>
        </p:spPr>
      </p:pic>
      <p:pic>
        <p:nvPicPr>
          <p:cNvPr id="8" name="Obraz 7" descr="Obraz zawierający zewnętrzne, drzewo, trawa, osoba&#10;&#10;Opis wygenerowany automatycznie">
            <a:extLst>
              <a:ext uri="{FF2B5EF4-FFF2-40B4-BE49-F238E27FC236}">
                <a16:creationId xmlns:a16="http://schemas.microsoft.com/office/drawing/2014/main" id="{B4D1D3C4-5A6B-4100-AA9C-22352588E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17" y="4102682"/>
            <a:ext cx="3816424" cy="25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4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Województwo </a:t>
            </a:r>
            <a:r>
              <a:rPr lang="pl-PL" sz="22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małopolskie, Gmina Krynica-Zdrój, </a:t>
            </a:r>
            <a:br>
              <a:rPr lang="pl-PL" sz="22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</a:br>
            <a:r>
              <a:rPr lang="pl-PL" sz="2200" i="0" u="none" strike="noStrike" kern="1200" dirty="0">
                <a:solidFill>
                  <a:srgbClr val="000000"/>
                </a:solidFill>
                <a:effectLst/>
                <a:latin typeface="Lucida Sans Unicode" panose="020B0602030504020204" pitchFamily="34" charset="0"/>
              </a:rPr>
              <a:t>Sołectwo </a:t>
            </a:r>
            <a:r>
              <a:rPr lang="pl-PL" sz="2200" i="0" u="none" strike="noStrike" kern="1200" dirty="0">
                <a:solidFill>
                  <a:srgbClr val="000000"/>
                </a:solidFill>
                <a:effectLst/>
              </a:rPr>
              <a:t>Piorunka</a:t>
            </a:r>
            <a:br>
              <a:rPr lang="pl-PL" sz="22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Przystosowanie pomieszczeń w Szkole Podstawowej im. Zbigniewa Wodeckiego w Piorunce na organizację oddziału przedszkolnego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i edukacji wczesnoszkolnej oraz pomieszczeń kuchennych do przygotowania posiłków.</a:t>
            </a:r>
            <a:br>
              <a:rPr lang="pl-PL" sz="1800" b="0" i="0" u="none" strike="noStrike" dirty="0">
                <a:effectLst/>
              </a:rPr>
            </a:br>
            <a:endParaRPr lang="pl-PL" dirty="0"/>
          </a:p>
        </p:txBody>
      </p:sp>
      <p:pic>
        <p:nvPicPr>
          <p:cNvPr id="4" name="Obraz 3" descr="Obraz zawierający wewnątrz, sufit, podłoże, ściana&#10;&#10;Opis wygenerowany automatycznie">
            <a:extLst>
              <a:ext uri="{FF2B5EF4-FFF2-40B4-BE49-F238E27FC236}">
                <a16:creationId xmlns:a16="http://schemas.microsoft.com/office/drawing/2014/main" id="{899B92F8-623F-48F0-BFFE-D194396C1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840427" cy="2304256"/>
          </a:xfrm>
          <a:prstGeom prst="rect">
            <a:avLst/>
          </a:prstGeom>
        </p:spPr>
      </p:pic>
      <p:pic>
        <p:nvPicPr>
          <p:cNvPr id="8" name="Obraz 7" descr="Obraz zawierający ściana, podłoże, wewnątrz, sufit&#10;&#10;Opis wygenerowany automatycznie">
            <a:extLst>
              <a:ext uri="{FF2B5EF4-FFF2-40B4-BE49-F238E27FC236}">
                <a16:creationId xmlns:a16="http://schemas.microsoft.com/office/drawing/2014/main" id="{27827714-109E-4050-B475-A02B41DA8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427984" cy="2744924"/>
          </a:xfrm>
          <a:prstGeom prst="rect">
            <a:avLst/>
          </a:prstGeom>
        </p:spPr>
      </p:pic>
      <p:pic>
        <p:nvPicPr>
          <p:cNvPr id="10" name="Obraz 9" descr="Obraz zawierający budynek, zewnętrzne, niebo, dom&#10;&#10;Opis wygenerowany automatycznie">
            <a:extLst>
              <a:ext uri="{FF2B5EF4-FFF2-40B4-BE49-F238E27FC236}">
                <a16:creationId xmlns:a16="http://schemas.microsoft.com/office/drawing/2014/main" id="{F9A5706E-3546-4662-B118-E37358309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68" y="4149080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</a:t>
            </a:r>
            <a:r>
              <a:rPr lang="pl-PL" sz="2000" i="0" u="none" strike="noStrike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mazowieckie, Gmina </a:t>
            </a:r>
            <a:r>
              <a:rPr lang="pl-PL" sz="2000" i="0" u="none" strike="noStrike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Czernice Borowe,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Sołectwo Jastrzębiec</a:t>
            </a:r>
            <a:br>
              <a:rPr lang="pl-PL" sz="20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Instalacja paneli fotowoltaicznych na budynku świetlicy wiejskiej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 Jastrzębcu.</a:t>
            </a:r>
            <a:br>
              <a:rPr lang="pl-PL" sz="2000" i="0" u="none" strike="noStrike" dirty="0">
                <a:effectLst/>
              </a:rPr>
            </a:br>
            <a:endParaRPr lang="pl-PL" sz="2000" dirty="0"/>
          </a:p>
        </p:txBody>
      </p:sp>
      <p:pic>
        <p:nvPicPr>
          <p:cNvPr id="4" name="Obraz 3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id="{26589D36-1A1D-4213-B1A1-4907D44E3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40755"/>
            <a:ext cx="3851920" cy="2888940"/>
          </a:xfrm>
          <a:prstGeom prst="rect">
            <a:avLst/>
          </a:prstGeom>
        </p:spPr>
      </p:pic>
      <p:pic>
        <p:nvPicPr>
          <p:cNvPr id="6" name="Obraz 5" descr="Obraz zawierający trawa, zewnętrzne, niebo, dom&#10;&#10;Opis wygenerowany automatycznie">
            <a:extLst>
              <a:ext uri="{FF2B5EF4-FFF2-40B4-BE49-F238E27FC236}">
                <a16:creationId xmlns:a16="http://schemas.microsoft.com/office/drawing/2014/main" id="{4A288518-B5FF-416B-BA83-3AE50408A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0755"/>
            <a:ext cx="3851920" cy="2888940"/>
          </a:xfrm>
          <a:prstGeom prst="rect">
            <a:avLst/>
          </a:prstGeom>
        </p:spPr>
      </p:pic>
      <p:pic>
        <p:nvPicPr>
          <p:cNvPr id="8" name="Obraz 7" descr="Obraz zawierający trawa, zewnętrzne, niebo, woda&#10;&#10;Opis wygenerowany automatycznie">
            <a:extLst>
              <a:ext uri="{FF2B5EF4-FFF2-40B4-BE49-F238E27FC236}">
                <a16:creationId xmlns:a16="http://schemas.microsoft.com/office/drawing/2014/main" id="{3FFFB137-C636-4F15-9C33-A6346CB67D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90822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8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opolskie, Gmina Komprachcice,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Sołectwo </a:t>
            </a:r>
            <a:r>
              <a:rPr lang="pl-PL" sz="2000" i="0" u="none" strike="noStrike" kern="1200" dirty="0" err="1">
                <a:solidFill>
                  <a:srgbClr val="000000"/>
                </a:solidFill>
                <a:effectLst/>
              </a:rPr>
              <a:t>Wawelno</a:t>
            </a:r>
            <a:br>
              <a:rPr lang="pl-PL" sz="2000" i="0" u="none" strike="noStrike" dirty="0">
                <a:effectLst/>
                <a:latin typeface="Arial" panose="020B0604020202020204" pitchFamily="34" charset="0"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Wieloletnia modernizacja obiektu sportowo – </a:t>
            </a:r>
            <a:r>
              <a:rPr lang="pl-PL" sz="2000" i="0" u="none" strike="noStrike" kern="1200" dirty="0" err="1">
                <a:solidFill>
                  <a:srgbClr val="000000"/>
                </a:solidFill>
                <a:effectLst/>
              </a:rPr>
              <a:t>rekreacyjno</a:t>
            </a: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 - wypoczynkowego i kulturalnego w </a:t>
            </a:r>
            <a:r>
              <a:rPr lang="pl-PL" sz="2000" i="0" u="none" strike="noStrike" kern="1200" dirty="0" err="1">
                <a:solidFill>
                  <a:srgbClr val="000000"/>
                </a:solidFill>
                <a:effectLst/>
              </a:rPr>
              <a:t>Wawelnie</a:t>
            </a: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  ul Sportowa 10.</a:t>
            </a:r>
            <a:br>
              <a:rPr lang="pl-PL" sz="2000" i="0" u="none" strike="noStrike" dirty="0">
                <a:effectLst/>
              </a:rPr>
            </a:br>
            <a:endParaRPr lang="pl-PL" sz="2000" dirty="0"/>
          </a:p>
        </p:txBody>
      </p:sp>
      <p:pic>
        <p:nvPicPr>
          <p:cNvPr id="4" name="Obraz 3" descr="Obraz zawierający trawa, drzewo, zewnętrzne, pole&#10;&#10;Opis wygenerowany automatycznie">
            <a:extLst>
              <a:ext uri="{FF2B5EF4-FFF2-40B4-BE49-F238E27FC236}">
                <a16:creationId xmlns:a16="http://schemas.microsoft.com/office/drawing/2014/main" id="{EDC7C5F6-5547-424E-A3C9-15EE5EA7E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139952" cy="2759968"/>
          </a:xfrm>
          <a:prstGeom prst="rect">
            <a:avLst/>
          </a:prstGeom>
        </p:spPr>
      </p:pic>
      <p:pic>
        <p:nvPicPr>
          <p:cNvPr id="6" name="Obraz 5" descr="Obraz zawierający trawa, drzewo, zewnętrzne, roślina&#10;&#10;Opis wygenerowany automatycznie">
            <a:extLst>
              <a:ext uri="{FF2B5EF4-FFF2-40B4-BE49-F238E27FC236}">
                <a16:creationId xmlns:a16="http://schemas.microsoft.com/office/drawing/2014/main" id="{F9873089-1EE6-4D6B-8421-02DB400A4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10" y="1562720"/>
            <a:ext cx="4131059" cy="2754040"/>
          </a:xfrm>
          <a:prstGeom prst="rect">
            <a:avLst/>
          </a:prstGeom>
        </p:spPr>
      </p:pic>
      <p:pic>
        <p:nvPicPr>
          <p:cNvPr id="10" name="Obraz 9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73B2685F-CAC5-49FC-9401-637C789791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645024"/>
            <a:ext cx="4283968" cy="28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podkarpackie, Gmina Lubaczów,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Sołectwo Antoniki</a:t>
            </a:r>
            <a:br>
              <a:rPr lang="pl-PL" sz="20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Wzrost integracji i aktywizacji społeczności sołectwa Antoniki poprzez stworzenie warunków do rekreacji i sportu.</a:t>
            </a:r>
            <a:br>
              <a:rPr lang="pl-PL" sz="2000" i="0" u="none" strike="noStrike" dirty="0">
                <a:effectLst/>
                <a:latin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4" name="Obraz 3" descr="Obraz zawierający zewnętrzne, podłoże, niebo, drzewo&#10;&#10;Opis wygenerowany automatycznie">
            <a:extLst>
              <a:ext uri="{FF2B5EF4-FFF2-40B4-BE49-F238E27FC236}">
                <a16:creationId xmlns:a16="http://schemas.microsoft.com/office/drawing/2014/main" id="{1BDEC853-38D0-4CED-81FB-2F804CD7F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0840"/>
            <a:ext cx="3045777" cy="4250565"/>
          </a:xfrm>
          <a:prstGeom prst="rect">
            <a:avLst/>
          </a:prstGeom>
        </p:spPr>
      </p:pic>
      <p:pic>
        <p:nvPicPr>
          <p:cNvPr id="6" name="Obraz 5" descr="Obraz zawierający zewnętrzne, niebo, podłoże, czerwony&#10;&#10;Opis wygenerowany automatycznie">
            <a:extLst>
              <a:ext uri="{FF2B5EF4-FFF2-40B4-BE49-F238E27FC236}">
                <a16:creationId xmlns:a16="http://schemas.microsoft.com/office/drawing/2014/main" id="{4BBF98F0-0BE2-4619-85A4-0386B7B937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1"/>
          <a:stretch/>
        </p:blipFill>
        <p:spPr>
          <a:xfrm>
            <a:off x="5612247" y="1700808"/>
            <a:ext cx="2790702" cy="3018470"/>
          </a:xfrm>
          <a:prstGeom prst="rect">
            <a:avLst/>
          </a:prstGeom>
        </p:spPr>
      </p:pic>
      <p:pic>
        <p:nvPicPr>
          <p:cNvPr id="8" name="Obraz 7" descr="Obraz zawierający trawa, zewnętrzne, drzewo, osoba&#10;&#10;Opis wygenerowany automatycznie">
            <a:extLst>
              <a:ext uri="{FF2B5EF4-FFF2-40B4-BE49-F238E27FC236}">
                <a16:creationId xmlns:a16="http://schemas.microsoft.com/office/drawing/2014/main" id="{A0412496-502F-41C5-8A49-51F802BBD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43" y="3420044"/>
            <a:ext cx="4813439" cy="31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1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podlaskie, Gmina Rajgród, </a:t>
            </a:r>
            <a:br>
              <a:rPr lang="pl-PL" sz="200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Sołectwo Pieńczykowo</a:t>
            </a:r>
            <a:br>
              <a:rPr lang="pl-PL" sz="2000" i="0" u="none" strike="noStrike" dirty="0">
                <a:effectLst/>
              </a:rPr>
            </a:b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Zagospodarowanie działki gminnej w miejscowości Pieńczykowo.</a:t>
            </a:r>
            <a:br>
              <a:rPr lang="pl-PL" sz="2000" i="0" u="none" strike="noStrike" dirty="0">
                <a:effectLst/>
              </a:rPr>
            </a:br>
            <a:endParaRPr lang="pl-PL" sz="2000" dirty="0"/>
          </a:p>
        </p:txBody>
      </p:sp>
      <p:pic>
        <p:nvPicPr>
          <p:cNvPr id="4" name="Obraz 3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56E2BA91-1AE5-4DDD-A647-E12DFC877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417638"/>
            <a:ext cx="4283968" cy="2855979"/>
          </a:xfrm>
          <a:prstGeom prst="rect">
            <a:avLst/>
          </a:prstGeom>
        </p:spPr>
      </p:pic>
      <p:pic>
        <p:nvPicPr>
          <p:cNvPr id="6" name="Obraz 5" descr="Obraz zawierający tekst, zewnętrzne, osoba, grupa&#10;&#10;Opis wygenerowany automatycznie">
            <a:extLst>
              <a:ext uri="{FF2B5EF4-FFF2-40B4-BE49-F238E27FC236}">
                <a16:creationId xmlns:a16="http://schemas.microsoft.com/office/drawing/2014/main" id="{F04E9853-1D59-4760-B940-E28137A68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4647"/>
            <a:ext cx="3816424" cy="2862701"/>
          </a:xfrm>
          <a:prstGeom prst="rect">
            <a:avLst/>
          </a:prstGeom>
        </p:spPr>
      </p:pic>
      <p:pic>
        <p:nvPicPr>
          <p:cNvPr id="8" name="Obraz 7" descr="Obraz zawierający tekst, zewnętrzne, trawa, budynek&#10;&#10;Opis wygenerowany automatycznie">
            <a:extLst>
              <a:ext uri="{FF2B5EF4-FFF2-40B4-BE49-F238E27FC236}">
                <a16:creationId xmlns:a16="http://schemas.microsoft.com/office/drawing/2014/main" id="{13758CA2-9961-41AC-9399-7443F1458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19527"/>
            <a:ext cx="3932907" cy="29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05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415111A-78C5-488B-8719-DA55B06E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chemeClr val="tx1"/>
                </a:solidFill>
                <a:effectLst/>
              </a:rPr>
              <a:t>Województwo pomorskie, Gmina Choczewo.</a:t>
            </a:r>
            <a:br>
              <a:rPr lang="pl-PL" sz="2000" i="0" u="none" strike="noStrike" dirty="0">
                <a:solidFill>
                  <a:schemeClr val="tx1"/>
                </a:solidFill>
                <a:effectLst/>
              </a:rPr>
            </a:br>
            <a:r>
              <a:rPr lang="pl-PL" sz="2000" i="0" u="none" strike="noStrike" dirty="0">
                <a:solidFill>
                  <a:schemeClr val="tx1"/>
                </a:solidFill>
                <a:effectLst/>
              </a:rPr>
              <a:t>Sołectwo </a:t>
            </a:r>
            <a:r>
              <a:rPr lang="pl-PL" sz="2000" i="0" u="none" strike="noStrike" kern="1200" dirty="0">
                <a:solidFill>
                  <a:schemeClr val="tx1"/>
                </a:solidFill>
                <a:effectLst/>
              </a:rPr>
              <a:t>Kierzkowo</a:t>
            </a:r>
            <a:br>
              <a:rPr lang="pl-PL" sz="2000" i="0" u="none" strike="noStrike" dirty="0">
                <a:solidFill>
                  <a:schemeClr val="tx1"/>
                </a:solidFill>
                <a:effectLst/>
              </a:rPr>
            </a:br>
            <a:r>
              <a:rPr lang="pl-PL" sz="2000" i="0" u="none" strike="noStrike" kern="1200" dirty="0">
                <a:solidFill>
                  <a:schemeClr val="tx1"/>
                </a:solidFill>
                <a:effectLst/>
              </a:rPr>
              <a:t>Wiata drewniana wolnostojąca Kierzkowo.</a:t>
            </a:r>
            <a:br>
              <a:rPr lang="pl-PL" sz="2000" i="0" u="none" strike="noStrike" dirty="0">
                <a:solidFill>
                  <a:schemeClr val="tx1"/>
                </a:solidFill>
                <a:effectLst/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4" name="Obraz 3" descr="Obraz zawierający zewnętrzne, drzewo, podłoże, osoby&#10;&#10;Opis wygenerowany automatycznie">
            <a:extLst>
              <a:ext uri="{FF2B5EF4-FFF2-40B4-BE49-F238E27FC236}">
                <a16:creationId xmlns:a16="http://schemas.microsoft.com/office/drawing/2014/main" id="{0C195630-E49C-4D53-AFB7-75B486D3C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7639"/>
            <a:ext cx="3290719" cy="4387626"/>
          </a:xfrm>
          <a:prstGeom prst="rect">
            <a:avLst/>
          </a:prstGeom>
        </p:spPr>
      </p:pic>
      <p:pic>
        <p:nvPicPr>
          <p:cNvPr id="6" name="Obraz 5" descr="Obraz zawierający stół, osoba, piknik, osoby&#10;&#10;Opis wygenerowany automatycznie">
            <a:extLst>
              <a:ext uri="{FF2B5EF4-FFF2-40B4-BE49-F238E27FC236}">
                <a16:creationId xmlns:a16="http://schemas.microsoft.com/office/drawing/2014/main" id="{C9E7A14A-A348-40C5-847D-DEB0287B8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43847"/>
            <a:ext cx="4474432" cy="2982955"/>
          </a:xfrm>
          <a:prstGeom prst="rect">
            <a:avLst/>
          </a:prstGeom>
        </p:spPr>
      </p:pic>
      <p:pic>
        <p:nvPicPr>
          <p:cNvPr id="8" name="Obraz 7" descr="Obraz zawierający trawa, zewnętrzne, niebo, drzewo&#10;&#10;Opis wygenerowany automatycznie">
            <a:extLst>
              <a:ext uri="{FF2B5EF4-FFF2-40B4-BE49-F238E27FC236}">
                <a16:creationId xmlns:a16="http://schemas.microsoft.com/office/drawing/2014/main" id="{CCC3D895-4707-4209-922C-E07A66263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58" y="3944759"/>
            <a:ext cx="3544718" cy="26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6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ADF0B79-218A-43ED-B6B1-DA7ED2B9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Organizatorem konkursu „Fundusz Sołecki – najlepsza Inicjatywa” jest</a:t>
            </a:r>
          </a:p>
          <a:p>
            <a:pPr lvl="1"/>
            <a:r>
              <a:rPr lang="pl-PL" b="1" dirty="0"/>
              <a:t>Krajowe Stowarzyszenie Sołtysów </a:t>
            </a:r>
            <a:br>
              <a:rPr lang="pl-PL" dirty="0"/>
            </a:br>
            <a:r>
              <a:rPr lang="pl-PL" dirty="0"/>
              <a:t>z siedzibą w Koninie </a:t>
            </a:r>
          </a:p>
          <a:p>
            <a:pPr lvl="1"/>
            <a:r>
              <a:rPr lang="pl-PL" dirty="0"/>
              <a:t>przy współpracy z </a:t>
            </a:r>
            <a:r>
              <a:rPr lang="pl-PL" b="1" dirty="0"/>
              <a:t>Samorządami Województw </a:t>
            </a:r>
          </a:p>
          <a:p>
            <a:pPr lvl="1"/>
            <a:r>
              <a:rPr lang="pl-PL" dirty="0"/>
              <a:t>pod patronatem medialnym miesięcznika </a:t>
            </a:r>
            <a:br>
              <a:rPr lang="pl-PL" dirty="0"/>
            </a:br>
            <a:r>
              <a:rPr lang="pl-PL" b="1" dirty="0"/>
              <a:t>„Gazeta Sołecka</a:t>
            </a:r>
            <a:r>
              <a:rPr lang="pl-PL" dirty="0">
                <a:latin typeface="+mj-lt"/>
              </a:rPr>
              <a:t>” i</a:t>
            </a:r>
            <a:r>
              <a:rPr lang="pl-PL" b="1" dirty="0">
                <a:latin typeface="+mj-lt"/>
              </a:rPr>
              <a:t> „</a:t>
            </a:r>
            <a:r>
              <a:rPr lang="pl-PL" b="1" dirty="0">
                <a:effectLst/>
                <a:latin typeface="+mj-lt"/>
                <a:ea typeface="Calibri" panose="020F0502020204030204" pitchFamily="34" charset="0"/>
              </a:rPr>
              <a:t>Tygodnik Poradnik Rolniczy”</a:t>
            </a:r>
            <a:r>
              <a:rPr lang="pl-PL" b="1" dirty="0">
                <a:latin typeface="+mj-lt"/>
              </a:rPr>
              <a:t>.</a:t>
            </a:r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192B09A-894D-4E9A-864F-803490CC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Organizatorzy konkursu</a:t>
            </a:r>
          </a:p>
        </p:txBody>
      </p:sp>
    </p:spTree>
    <p:extLst>
      <p:ext uri="{BB962C8B-B14F-4D97-AF65-F5344CB8AC3E}">
        <p14:creationId xmlns:p14="http://schemas.microsoft.com/office/powerpoint/2010/main" val="2138470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877670B2-0464-4C1A-9ECB-90695C29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rtl="0" eaLnBrk="1" fontAlgn="t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sz="2000" i="0" u="none" strike="noStrike" kern="1200" dirty="0">
                <a:solidFill>
                  <a:srgbClr val="000000"/>
                </a:solidFill>
                <a:effectLst/>
              </a:rPr>
              <a:t>Województwo </a:t>
            </a:r>
            <a:r>
              <a:rPr lang="pl-PL" sz="2000" b="0" i="0" u="none" strike="noStrike" kern="1200" dirty="0">
                <a:solidFill>
                  <a:srgbClr val="000000"/>
                </a:solidFill>
                <a:effectLst/>
              </a:rPr>
              <a:t>warmińsko-mazurskie, Gmina Rybno, </a:t>
            </a:r>
            <a:br>
              <a:rPr lang="pl-PL" sz="2000" b="0" i="0" u="none" strike="noStrike" kern="1200" dirty="0">
                <a:solidFill>
                  <a:srgbClr val="000000"/>
                </a:solidFill>
                <a:effectLst/>
              </a:rPr>
            </a:br>
            <a:r>
              <a:rPr lang="pl-PL" sz="2000" b="0" i="0" u="none" strike="noStrike" kern="1200" dirty="0">
                <a:solidFill>
                  <a:srgbClr val="000000"/>
                </a:solidFill>
                <a:effectLst/>
              </a:rPr>
              <a:t>Sołectwo Żabiny</a:t>
            </a:r>
            <a:br>
              <a:rPr lang="pl-PL" sz="2000" b="0" i="0" u="none" strike="noStrike" dirty="0">
                <a:effectLst/>
              </a:rPr>
            </a:br>
            <a:r>
              <a:rPr lang="pl-PL" sz="2000" b="0" i="0" u="none" strike="noStrike" kern="1200" dirty="0">
                <a:solidFill>
                  <a:srgbClr val="000000"/>
                </a:solidFill>
                <a:effectLst/>
              </a:rPr>
              <a:t>Zagospodarowanie terenu wokół jeziora miejscowości Żabiny (budowa deptaka wraz z oświetleniem i przyległą infrastrukturą).</a:t>
            </a:r>
            <a:br>
              <a:rPr lang="pl-PL" sz="2000" b="0" i="0" u="none" strike="noStrike" dirty="0">
                <a:effectLst/>
                <a:latin typeface="Arial" panose="020B0604020202020204" pitchFamily="34" charset="0"/>
              </a:rPr>
            </a:br>
            <a:endParaRPr lang="pl-PL" sz="2000" dirty="0"/>
          </a:p>
        </p:txBody>
      </p:sp>
      <p:pic>
        <p:nvPicPr>
          <p:cNvPr id="7" name="Obraz 6" descr="Obraz zawierający trawa, zewnętrzne, niebo, drzewo&#10;&#10;Opis wygenerowany automatycznie">
            <a:extLst>
              <a:ext uri="{FF2B5EF4-FFF2-40B4-BE49-F238E27FC236}">
                <a16:creationId xmlns:a16="http://schemas.microsoft.com/office/drawing/2014/main" id="{09D7BEC8-2E74-466F-BD38-EBF188CFB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0" y="1700808"/>
            <a:ext cx="3347864" cy="2510898"/>
          </a:xfrm>
          <a:prstGeom prst="rect">
            <a:avLst/>
          </a:prstGeom>
        </p:spPr>
      </p:pic>
      <p:pic>
        <p:nvPicPr>
          <p:cNvPr id="9" name="Obraz 8" descr="Obraz zawierający zewnętrzne, osoba&#10;&#10;Opis wygenerowany automatycznie">
            <a:extLst>
              <a:ext uri="{FF2B5EF4-FFF2-40B4-BE49-F238E27FC236}">
                <a16:creationId xmlns:a16="http://schemas.microsoft.com/office/drawing/2014/main" id="{9B4EEF5C-61F8-4089-9E08-2F41F86C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347864" cy="2510898"/>
          </a:xfrm>
          <a:prstGeom prst="rect">
            <a:avLst/>
          </a:prstGeom>
        </p:spPr>
      </p:pic>
      <p:pic>
        <p:nvPicPr>
          <p:cNvPr id="11" name="Obraz 10" descr="Obraz zawierający trawa, niebo, zewnętrzne, brzeg&#10;&#10;Opis wygenerowany automatycznie">
            <a:extLst>
              <a:ext uri="{FF2B5EF4-FFF2-40B4-BE49-F238E27FC236}">
                <a16:creationId xmlns:a16="http://schemas.microsoft.com/office/drawing/2014/main" id="{790B1E64-E678-4589-A18C-DB7AB14D0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5580112" cy="27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5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3744416"/>
          </a:xfrm>
        </p:spPr>
        <p:txBody>
          <a:bodyPr>
            <a:normAutofit/>
          </a:bodyPr>
          <a:lstStyle/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Paribas</a:t>
            </a:r>
            <a:r>
              <a:rPr lang="pl-PL" sz="19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Bank Polska S. A.</a:t>
            </a:r>
            <a:endParaRPr lang="pl-PL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Towarzystwo Ubezpieczeń Wzajemnych TUW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Syngenta Polska sp. z o. o.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 err="1">
                <a:latin typeface="+mj-lt"/>
                <a:ea typeface="Times New Roman" panose="02020603050405020304" pitchFamily="18" charset="0"/>
              </a:rPr>
              <a:t>SolarSpot</a:t>
            </a:r>
            <a:endParaRPr lang="pl-PL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Związek Województw RP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 err="1">
                <a:latin typeface="+mj-lt"/>
                <a:ea typeface="Times New Roman" panose="02020603050405020304" pitchFamily="18" charset="0"/>
              </a:rPr>
              <a:t>InsERT</a:t>
            </a:r>
            <a:endParaRPr lang="pl-PL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 err="1">
                <a:effectLst/>
                <a:latin typeface="+mj-lt"/>
                <a:ea typeface="Times New Roman" panose="02020603050405020304" pitchFamily="18" charset="0"/>
              </a:rPr>
              <a:t>Inea</a:t>
            </a: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 sp. z o. o.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Polskie Wydawnictwo Rolnicze Sp. z o. o.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Związek Powiatów Polskich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sz="1900" dirty="0">
                <a:effectLst/>
                <a:latin typeface="+mj-lt"/>
                <a:ea typeface="Times New Roman" panose="02020603050405020304" pitchFamily="18" charset="0"/>
              </a:rPr>
              <a:t>Stowarzyszenie Klon/Jawor</a:t>
            </a: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ClrTx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pl-PL" sz="19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buFont typeface="Wingdings 3" panose="05040102010807070707" pitchFamily="18" charset="2"/>
              <a:buChar char=""/>
              <a:tabLst>
                <a:tab pos="457200" algn="l"/>
              </a:tabLst>
            </a:pPr>
            <a:endParaRPr lang="pl-PL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Sponsorzy i partnerzy konkursu: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2E1EC2-15D2-4577-8C24-CC6EA6BFE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494"/>
            <a:ext cx="9107488" cy="132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47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2"/>
          <p:cNvSpPr txBox="1">
            <a:spLocks/>
          </p:cNvSpPr>
          <p:nvPr/>
        </p:nvSpPr>
        <p:spPr>
          <a:xfrm>
            <a:off x="467544" y="54868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/>
              <a:t>Sponsorzy i partnerzy konkursu:</a:t>
            </a:r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467544" y="1556792"/>
            <a:ext cx="8496944" cy="4121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Dolnośląskiego 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Urząd Marszałkowski Województwa Kujawsko-Pomorskiego</a:t>
            </a:r>
            <a:endParaRPr lang="pl-PL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Urząd Marszałkowski Województwa Łódzkiego 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Mazowieckiego 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Opolskiego 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Podlaskiego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Pomorskiego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Urząd Marszałkowski Województwa Śląskiego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Urząd Marszałkowski Województwa Warmińsko-Mazurskiego 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Wielkopolskiego</a:t>
            </a:r>
          </a:p>
          <a:p>
            <a:pPr marL="285750" lvl="0" indent="-28575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pl-PL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Urząd Marszałkowski Województwa Zachodniopomorskiego</a:t>
            </a:r>
            <a:endParaRPr lang="pl-P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2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ADF0B79-218A-43ED-B6B1-DA7ED2B9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promocja idei funduszu sołeckiego</a:t>
            </a:r>
          </a:p>
          <a:p>
            <a:r>
              <a:rPr lang="pl-PL" dirty="0"/>
              <a:t>aktywizacja mieszkańców wsi na rzecz podejmowania inicjatyw w zakresie rozwoju  obszarów wiejskich,</a:t>
            </a:r>
          </a:p>
          <a:p>
            <a:r>
              <a:rPr lang="pl-PL" dirty="0"/>
              <a:t>prezentacja dobrych praktyk, wymiana doświadczeń, </a:t>
            </a:r>
          </a:p>
          <a:p>
            <a:r>
              <a:rPr lang="pl-PL" dirty="0"/>
              <a:t>promocja wsi jako miejsca do życia i rozwoju społeczno-zawodowego,</a:t>
            </a:r>
          </a:p>
          <a:p>
            <a:r>
              <a:rPr lang="pl-PL" dirty="0"/>
              <a:t>identyfikacja najbardziej aktywnych mieszkańców terenów wiejskich, którzy pracują na rzecz społeczności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192B09A-894D-4E9A-864F-803490CC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Cele konkursu</a:t>
            </a:r>
          </a:p>
        </p:txBody>
      </p:sp>
    </p:spTree>
    <p:extLst>
      <p:ext uri="{BB962C8B-B14F-4D97-AF65-F5344CB8AC3E}">
        <p14:creationId xmlns:p14="http://schemas.microsoft.com/office/powerpoint/2010/main" val="3645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6ADF0B79-218A-43ED-B6B1-DA7ED2B94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pl-PL" dirty="0"/>
          </a:p>
          <a:p>
            <a:r>
              <a:rPr lang="pl-PL" sz="3000" dirty="0">
                <a:latin typeface="+mj-lt"/>
              </a:rPr>
              <a:t>Konkurs skierowany był do wszystkich sołectw, które </a:t>
            </a:r>
            <a:br>
              <a:rPr lang="pl-PL" sz="3000" dirty="0">
                <a:latin typeface="+mj-lt"/>
              </a:rPr>
            </a:br>
            <a:r>
              <a:rPr lang="pl-PL" sz="3000" dirty="0">
                <a:latin typeface="+mj-lt"/>
              </a:rPr>
              <a:t>w latach 2010-2021 realizowały projekty finansowane ze środków wyodrębnionych w ramach funduszu sołeckiego lub w których fundusz sołecki stanowił wkład własny.</a:t>
            </a:r>
          </a:p>
          <a:p>
            <a:pPr marL="109728" indent="0">
              <a:buNone/>
            </a:pP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 Liczba zgłoszeń w konkursie:</a:t>
            </a:r>
          </a:p>
          <a:p>
            <a:pPr lvl="1"/>
            <a:r>
              <a:rPr lang="pl-PL" sz="3000" dirty="0">
                <a:latin typeface="+mj-lt"/>
              </a:rPr>
              <a:t>ponad 160 projektów z 16 województw</a:t>
            </a:r>
          </a:p>
          <a:p>
            <a:r>
              <a:rPr lang="pl-PL" dirty="0">
                <a:latin typeface="+mj-lt"/>
              </a:rPr>
              <a:t>Ocena formularzy zgłoszeniowych: </a:t>
            </a:r>
          </a:p>
          <a:p>
            <a:pPr lvl="1"/>
            <a:r>
              <a:rPr lang="pl-PL" sz="2700" dirty="0">
                <a:latin typeface="+mj-lt"/>
              </a:rPr>
              <a:t>Komisja Konkursu (eksperci KSS i przedstawiciele Urzędów Marszałkowskich)</a:t>
            </a:r>
          </a:p>
          <a:p>
            <a:r>
              <a:rPr lang="pl-PL" dirty="0">
                <a:latin typeface="+mj-lt"/>
              </a:rPr>
              <a:t>Etapy konkursu:</a:t>
            </a:r>
          </a:p>
          <a:p>
            <a:pPr lvl="1"/>
            <a:r>
              <a:rPr lang="pl-PL" sz="2700" dirty="0">
                <a:latin typeface="+mj-lt"/>
              </a:rPr>
              <a:t>I etap wojewódzki - organizacja przez Urzędy Marszałkowskie w województwach: </a:t>
            </a:r>
            <a:r>
              <a:rPr lang="pl-PL" sz="2700" dirty="0">
                <a:effectLst/>
                <a:latin typeface="+mj-lt"/>
                <a:ea typeface="Times New Roman" panose="02020603050405020304" pitchFamily="18" charset="0"/>
              </a:rPr>
              <a:t>kujawsko-pomorskim, mazowieckim, opolskim, podlaskim, pomorskim i wielkopolskim. Pozostali zgłaszali projekty bezpośrednio do biura KSS w Koninie.</a:t>
            </a:r>
            <a:r>
              <a:rPr lang="pl-PL" sz="2700" dirty="0">
                <a:latin typeface="+mj-lt"/>
              </a:rPr>
              <a:t> Wyłoniono 16 najlepszych inicjatyw z poszczególnych województw. </a:t>
            </a:r>
          </a:p>
          <a:p>
            <a:pPr lvl="1"/>
            <a:r>
              <a:rPr lang="pl-PL" sz="2700" dirty="0">
                <a:latin typeface="+mj-lt"/>
              </a:rPr>
              <a:t>II etap – edycja krajowa (wyłonienie zwycięzców)</a:t>
            </a:r>
          </a:p>
          <a:p>
            <a:pPr marL="109728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192B09A-894D-4E9A-864F-803490CC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Adresaci i organizacja konkursu</a:t>
            </a:r>
          </a:p>
        </p:txBody>
      </p:sp>
    </p:spTree>
    <p:extLst>
      <p:ext uri="{BB962C8B-B14F-4D97-AF65-F5344CB8AC3E}">
        <p14:creationId xmlns:p14="http://schemas.microsoft.com/office/powerpoint/2010/main" val="241445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548680"/>
            <a:ext cx="83529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chemeClr val="bg2">
                    <a:lumMod val="50000"/>
                  </a:schemeClr>
                </a:solidFill>
              </a:rPr>
              <a:t>Wyróżnienie</a:t>
            </a:r>
          </a:p>
          <a:p>
            <a:r>
              <a:rPr lang="pl-PL" b="1" dirty="0">
                <a:latin typeface="+mj-lt"/>
              </a:rPr>
              <a:t>Projekt pn.: </a:t>
            </a:r>
            <a:r>
              <a:rPr lang="pl-PL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„</a:t>
            </a:r>
            <a:r>
              <a:rPr lang="pl-PL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Adaptacja byłego sklepu GS  na siedzibę Koła Gospodyń Wiejskich w Brzezinach”</a:t>
            </a:r>
            <a:endParaRPr lang="pl-PL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r>
              <a:rPr lang="pl-PL" b="1" dirty="0">
                <a:latin typeface="+mj-lt"/>
              </a:rPr>
              <a:t>Sołectwo:</a:t>
            </a:r>
            <a:r>
              <a:rPr lang="pl-PL" dirty="0">
                <a:latin typeface="+mj-lt"/>
              </a:rPr>
              <a:t> </a:t>
            </a:r>
            <a:r>
              <a:rPr lang="pl-PL" b="1" dirty="0">
                <a:latin typeface="+mj-lt"/>
              </a:rPr>
              <a:t>Brzeziny, Gmina: Szydłów,  woj. świętokrzyskie</a:t>
            </a:r>
          </a:p>
        </p:txBody>
      </p:sp>
      <p:pic>
        <p:nvPicPr>
          <p:cNvPr id="4" name="Obraz 3" descr="Obraz zawierający osoba, sufit, osoby, stół w jadalni&#10;&#10;Opis wygenerowany automatycznie">
            <a:extLst>
              <a:ext uri="{FF2B5EF4-FFF2-40B4-BE49-F238E27FC236}">
                <a16:creationId xmlns:a16="http://schemas.microsoft.com/office/drawing/2014/main" id="{3C315C7D-787A-4118-A7D8-FD0A23B27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82306"/>
            <a:ext cx="3491880" cy="2618910"/>
          </a:xfrm>
          <a:prstGeom prst="rect">
            <a:avLst/>
          </a:prstGeom>
        </p:spPr>
      </p:pic>
      <p:pic>
        <p:nvPicPr>
          <p:cNvPr id="7" name="Obraz 6" descr="Obraz zawierający osoba, ściana, wewnątrz, grupa&#10;&#10;Opis wygenerowany automatycznie">
            <a:extLst>
              <a:ext uri="{FF2B5EF4-FFF2-40B4-BE49-F238E27FC236}">
                <a16:creationId xmlns:a16="http://schemas.microsoft.com/office/drawing/2014/main" id="{B5B5FFCD-C716-4523-AE9B-DD5EC64B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61709"/>
            <a:ext cx="4489708" cy="2460104"/>
          </a:xfrm>
          <a:prstGeom prst="rect">
            <a:avLst/>
          </a:prstGeom>
        </p:spPr>
      </p:pic>
      <p:pic>
        <p:nvPicPr>
          <p:cNvPr id="10" name="Obraz 9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8E52EF71-C402-425F-9697-0E3E0B2CA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01" y="4293096"/>
            <a:ext cx="4136279" cy="23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59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98485" y="925631"/>
            <a:ext cx="8712968" cy="93610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800" b="1" dirty="0">
                <a:latin typeface="+mj-lt"/>
              </a:rPr>
              <a:t>Projekt pn.: </a:t>
            </a: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„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Zakup domku wolnostojącego dla mieszkańców Skowronowa”</a:t>
            </a:r>
            <a:endParaRPr lang="pl-PL" sz="18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109728" indent="0">
              <a:buNone/>
            </a:pPr>
            <a:r>
              <a:rPr lang="pl-PL" sz="1800" b="1" dirty="0">
                <a:latin typeface="+mj-lt"/>
              </a:rPr>
              <a:t>Sołectwo: Skowronów,</a:t>
            </a:r>
            <a:r>
              <a:rPr lang="pl-PL" sz="1800" dirty="0">
                <a:latin typeface="+mj-lt"/>
              </a:rPr>
              <a:t> </a:t>
            </a:r>
            <a:r>
              <a:rPr lang="pl-PL" sz="1800" b="1" dirty="0">
                <a:latin typeface="+mj-lt"/>
              </a:rPr>
              <a:t>Gmina: Janów, woj. śląskie</a:t>
            </a:r>
            <a:endParaRPr lang="pl-PL" sz="1800" dirty="0">
              <a:latin typeface="+mj-lt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5058" y="18978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chemeClr val="bg2">
                    <a:lumMod val="50000"/>
                  </a:schemeClr>
                </a:solidFill>
              </a:rPr>
              <a:t>Wyróżnienie</a:t>
            </a:r>
          </a:p>
        </p:txBody>
      </p:sp>
      <p:pic>
        <p:nvPicPr>
          <p:cNvPr id="5" name="Obraz 4" descr="Obraz zawierający niebo, zewnętrzne, budynek, drewniane&#10;&#10;Opis wygenerowany automatycznie">
            <a:extLst>
              <a:ext uri="{FF2B5EF4-FFF2-40B4-BE49-F238E27FC236}">
                <a16:creationId xmlns:a16="http://schemas.microsoft.com/office/drawing/2014/main" id="{4F34BC7E-CC8A-491E-AE84-CB32ED8BF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427984" cy="3320988"/>
          </a:xfrm>
          <a:prstGeom prst="rect">
            <a:avLst/>
          </a:prstGeom>
        </p:spPr>
      </p:pic>
      <p:pic>
        <p:nvPicPr>
          <p:cNvPr id="8" name="Obraz 7" descr="Obraz zawierający wewnątrz, ściana, podłoże, sufit&#10;&#10;Opis wygenerowany automatycznie">
            <a:extLst>
              <a:ext uri="{FF2B5EF4-FFF2-40B4-BE49-F238E27FC236}">
                <a16:creationId xmlns:a16="http://schemas.microsoft.com/office/drawing/2014/main" id="{7ED9F907-19CA-40B1-8585-62ECAC44C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39" y="1664804"/>
            <a:ext cx="3012728" cy="2259546"/>
          </a:xfrm>
          <a:prstGeom prst="rect">
            <a:avLst/>
          </a:prstGeom>
        </p:spPr>
      </p:pic>
      <p:pic>
        <p:nvPicPr>
          <p:cNvPr id="11" name="Obraz 10" descr="Obraz zawierający zewnętrzne, podłoże, niebo, materiały budowlane&#10;&#10;Opis wygenerowany automatycznie">
            <a:extLst>
              <a:ext uri="{FF2B5EF4-FFF2-40B4-BE49-F238E27FC236}">
                <a16:creationId xmlns:a16="http://schemas.microsoft.com/office/drawing/2014/main" id="{60EE3320-458E-4784-88DE-BCAAFC743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90" y="4019319"/>
            <a:ext cx="3127077" cy="23477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792088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pl-PL" sz="1800" b="1" dirty="0">
                <a:latin typeface="+mj-lt"/>
              </a:rPr>
              <a:t>Projekt pn.: </a:t>
            </a: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„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Rekreacyjna przystań w </a:t>
            </a:r>
            <a:r>
              <a:rPr lang="pl-PL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Żelisławiu</a:t>
            </a:r>
            <a:r>
              <a:rPr lang="pl-PL" sz="18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”</a:t>
            </a:r>
            <a:endParaRPr lang="pl-PL" sz="18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109728" indent="0" algn="just">
              <a:buNone/>
            </a:pPr>
            <a:r>
              <a:rPr lang="pl-PL" sz="1800" b="1" dirty="0">
                <a:latin typeface="+mj-lt"/>
              </a:rPr>
              <a:t>Sołectwo: Żelisławie, Gmina: Czaplinek, woj. zachodniopomorskie</a:t>
            </a:r>
            <a:endParaRPr lang="pl-PL" sz="1800" dirty="0">
              <a:latin typeface="+mj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chemeClr val="bg2">
                    <a:lumMod val="50000"/>
                  </a:schemeClr>
                </a:solidFill>
              </a:rPr>
              <a:t>III Miejsce</a:t>
            </a:r>
            <a:endParaRPr lang="pl-PL" sz="4000" b="1" dirty="0"/>
          </a:p>
        </p:txBody>
      </p:sp>
      <p:pic>
        <p:nvPicPr>
          <p:cNvPr id="5" name="Obraz 4" descr="Obraz zawierający droga, budynek, zewnętrzne, ganek&#10;&#10;Opis wygenerowany automatycznie">
            <a:extLst>
              <a:ext uri="{FF2B5EF4-FFF2-40B4-BE49-F238E27FC236}">
                <a16:creationId xmlns:a16="http://schemas.microsoft.com/office/drawing/2014/main" id="{ED765EDF-E566-4E53-B11F-B58B4F62A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876971"/>
            <a:ext cx="3707904" cy="1670028"/>
          </a:xfrm>
          <a:prstGeom prst="rect">
            <a:avLst/>
          </a:prstGeom>
        </p:spPr>
      </p:pic>
      <p:pic>
        <p:nvPicPr>
          <p:cNvPr id="7" name="Obraz 6" descr="Obraz zawierający trawa, drzewo, zewnętrzne, dom&#10;&#10;Opis wygenerowany automatycznie">
            <a:extLst>
              <a:ext uri="{FF2B5EF4-FFF2-40B4-BE49-F238E27FC236}">
                <a16:creationId xmlns:a16="http://schemas.microsoft.com/office/drawing/2014/main" id="{2AA9C65F-6967-4CB4-9D15-F44FD045C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5" y="2348880"/>
            <a:ext cx="3995936" cy="2996952"/>
          </a:xfrm>
          <a:prstGeom prst="rect">
            <a:avLst/>
          </a:prstGeom>
        </p:spPr>
      </p:pic>
      <p:pic>
        <p:nvPicPr>
          <p:cNvPr id="14" name="Obraz 13" descr="Obraz zawierający drzewo, zewnętrzne, trawa, osoba&#10;&#10;Opis wygenerowany automatycznie">
            <a:extLst>
              <a:ext uri="{FF2B5EF4-FFF2-40B4-BE49-F238E27FC236}">
                <a16:creationId xmlns:a16="http://schemas.microsoft.com/office/drawing/2014/main" id="{0F33551A-80CC-485E-AB4C-E5FC89FB3B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87" y="2092542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207293"/>
            <a:ext cx="8003232" cy="452596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800" b="1" dirty="0">
                <a:latin typeface="+mj-lt"/>
              </a:rPr>
              <a:t>Projekt pn.: </a:t>
            </a: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„</a:t>
            </a:r>
            <a:r>
              <a:rPr lang="pl-PL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Bezpieczna świetlica”.</a:t>
            </a:r>
            <a:endParaRPr lang="pl-PL" sz="180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109728" indent="0">
              <a:buNone/>
            </a:pPr>
            <a:r>
              <a:rPr lang="pl-PL" sz="1800" b="1" dirty="0">
                <a:latin typeface="+mj-lt"/>
              </a:rPr>
              <a:t>Sołectwo: Sadłóg, Gmina: Topólka, woj. kujawsko-pomorskie</a:t>
            </a:r>
          </a:p>
          <a:p>
            <a:pPr marL="109728" indent="0">
              <a:buNone/>
            </a:pPr>
            <a:endParaRPr lang="pl-PL" sz="18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32655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2">
                    <a:lumMod val="50000"/>
                  </a:schemeClr>
                </a:solidFill>
              </a:rPr>
              <a:t> II Miejsce</a:t>
            </a:r>
            <a:endParaRPr lang="pl-PL" sz="4000" b="1" dirty="0"/>
          </a:p>
        </p:txBody>
      </p:sp>
      <p:pic>
        <p:nvPicPr>
          <p:cNvPr id="5" name="Obraz 4" descr="Obraz zawierający tekst, wewnątrz, ściana, sufit&#10;&#10;Opis wygenerowany automatycznie">
            <a:extLst>
              <a:ext uri="{FF2B5EF4-FFF2-40B4-BE49-F238E27FC236}">
                <a16:creationId xmlns:a16="http://schemas.microsoft.com/office/drawing/2014/main" id="{61DC8B18-5526-4C95-A4CC-0E9F92E72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6992"/>
            <a:ext cx="3491880" cy="2618910"/>
          </a:xfrm>
          <a:prstGeom prst="rect">
            <a:avLst/>
          </a:prstGeom>
        </p:spPr>
      </p:pic>
      <p:pic>
        <p:nvPicPr>
          <p:cNvPr id="7" name="Obraz 6" descr="Obraz zawierający tekst, wewnątrz, osoby, grupa&#10;&#10;Opis wygenerowany automatycznie">
            <a:extLst>
              <a:ext uri="{FF2B5EF4-FFF2-40B4-BE49-F238E27FC236}">
                <a16:creationId xmlns:a16="http://schemas.microsoft.com/office/drawing/2014/main" id="{E5C620D6-3753-4E0D-A2F0-97600FE6D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41" y="4077072"/>
            <a:ext cx="3923928" cy="2942946"/>
          </a:xfrm>
          <a:prstGeom prst="rect">
            <a:avLst/>
          </a:prstGeom>
        </p:spPr>
      </p:pic>
      <p:pic>
        <p:nvPicPr>
          <p:cNvPr id="11" name="Obraz 10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FE053EC8-3144-40FF-99EF-3D0C34AFB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10" y="1998801"/>
            <a:ext cx="3923929" cy="29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3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>
            <a:normAutofit fontScale="90000"/>
          </a:bodyPr>
          <a:lstStyle/>
          <a:p>
            <a:pPr marL="109728"/>
            <a:br>
              <a:rPr lang="pl-PL" sz="40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pl-PL" sz="4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4000" dirty="0">
                <a:solidFill>
                  <a:schemeClr val="bg2">
                    <a:lumMod val="50000"/>
                  </a:schemeClr>
                </a:solidFill>
              </a:rPr>
              <a:t>I Miejsce</a:t>
            </a:r>
            <a:br>
              <a:rPr lang="pl-PL" sz="40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1900" dirty="0">
                <a:solidFill>
                  <a:schemeClr val="tx1"/>
                </a:solidFill>
              </a:rPr>
              <a:t>Projekt pn.: </a:t>
            </a:r>
            <a:r>
              <a:rPr lang="pl-PL" sz="1900" b="0" dirty="0">
                <a:solidFill>
                  <a:schemeClr val="tx1"/>
                </a:solidFill>
              </a:rPr>
              <a:t>„</a:t>
            </a:r>
            <a:r>
              <a:rPr lang="pl-PL" sz="1900" b="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Wiśniowy Zakątek - Centrum Rekreacji i Wypoczynku w Karskach”</a:t>
            </a:r>
            <a:br>
              <a:rPr lang="pl-PL" sz="19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</a:br>
            <a:r>
              <a:rPr lang="pl-PL" sz="1900" dirty="0">
                <a:solidFill>
                  <a:schemeClr val="tx1"/>
                </a:solidFill>
              </a:rPr>
              <a:t>Sołectwo: Karski, Gmina: Ostrów Wielkopolski, woj. wielkopolskie</a:t>
            </a:r>
            <a:br>
              <a:rPr lang="pl-PL" sz="1900" dirty="0">
                <a:solidFill>
                  <a:schemeClr val="tx1"/>
                </a:solidFill>
              </a:rPr>
            </a:br>
            <a:br>
              <a:rPr lang="pl-PL" sz="4000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pl-PL" sz="1800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18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pl-PL" sz="1800" i="1" dirty="0">
                <a:solidFill>
                  <a:schemeClr val="bg2">
                    <a:lumMod val="50000"/>
                  </a:schemeClr>
                </a:solidFill>
              </a:rPr>
            </a:br>
            <a:endParaRPr lang="pl-PL" sz="1800" b="1" i="1" dirty="0"/>
          </a:p>
        </p:txBody>
      </p:sp>
      <p:pic>
        <p:nvPicPr>
          <p:cNvPr id="4" name="Obraz 3" descr="Obraz zawierający niebo, zewnętrzne, trawa, barbecue&#10;&#10;Opis wygenerowany automatycznie">
            <a:extLst>
              <a:ext uri="{FF2B5EF4-FFF2-40B4-BE49-F238E27FC236}">
                <a16:creationId xmlns:a16="http://schemas.microsoft.com/office/drawing/2014/main" id="{F660215F-B20D-4206-9135-DE953FE32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34351"/>
            <a:ext cx="3203848" cy="2402886"/>
          </a:xfrm>
          <a:prstGeom prst="rect">
            <a:avLst/>
          </a:prstGeom>
        </p:spPr>
      </p:pic>
      <p:pic>
        <p:nvPicPr>
          <p:cNvPr id="6" name="Obraz 5" descr="Obraz zawierający trawa, tłum&#10;&#10;Opis wygenerowany automatycznie">
            <a:extLst>
              <a:ext uri="{FF2B5EF4-FFF2-40B4-BE49-F238E27FC236}">
                <a16:creationId xmlns:a16="http://schemas.microsoft.com/office/drawing/2014/main" id="{C8E2B23A-9199-4C69-9902-2A9D73FBC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451708"/>
            <a:ext cx="3635897" cy="2418013"/>
          </a:xfrm>
          <a:prstGeom prst="rect">
            <a:avLst/>
          </a:prstGeom>
        </p:spPr>
      </p:pic>
      <p:pic>
        <p:nvPicPr>
          <p:cNvPr id="8" name="Obraz 7" descr="Obraz zawierający trawa, zewnętrzne, niebo, drzewo&#10;&#10;Opis wygenerowany automatycznie">
            <a:extLst>
              <a:ext uri="{FF2B5EF4-FFF2-40B4-BE49-F238E27FC236}">
                <a16:creationId xmlns:a16="http://schemas.microsoft.com/office/drawing/2014/main" id="{E6820057-6D03-4004-AD9F-7024076F8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99" y="1916832"/>
            <a:ext cx="2391476" cy="4797152"/>
          </a:xfrm>
          <a:prstGeom prst="rect">
            <a:avLst/>
          </a:prstGeom>
        </p:spPr>
      </p:pic>
      <p:pic>
        <p:nvPicPr>
          <p:cNvPr id="11" name="Obraz 10" descr="Obraz zawierający trawa, osoba, zewnętrzne, plac zabaw&#10;&#10;Opis wygenerowany automatycznie">
            <a:extLst>
              <a:ext uri="{FF2B5EF4-FFF2-40B4-BE49-F238E27FC236}">
                <a16:creationId xmlns:a16="http://schemas.microsoft.com/office/drawing/2014/main" id="{C03E5AEF-0E81-49CF-9A2E-1FC1989BFA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56" y="4045355"/>
            <a:ext cx="3563888" cy="2375925"/>
          </a:xfrm>
          <a:prstGeom prst="rect">
            <a:avLst/>
          </a:prstGeom>
        </p:spPr>
      </p:pic>
      <p:pic>
        <p:nvPicPr>
          <p:cNvPr id="15" name="Obraz 14" descr="Obraz zawierający trawa, osoba, zewnętrzne, niebo&#10;&#10;Opis wygenerowany automatycznie">
            <a:extLst>
              <a:ext uri="{FF2B5EF4-FFF2-40B4-BE49-F238E27FC236}">
                <a16:creationId xmlns:a16="http://schemas.microsoft.com/office/drawing/2014/main" id="{5978393A-722B-4E96-879D-951B82BCC6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97181"/>
            <a:ext cx="1962251" cy="26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864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Niestandardowy 3">
      <a:dk1>
        <a:sysClr val="windowText" lastClr="000000"/>
      </a:dk1>
      <a:lt1>
        <a:sysClr val="window" lastClr="FFFFFF"/>
      </a:lt1>
      <a:dk2>
        <a:srgbClr val="4D7F5A"/>
      </a:dk2>
      <a:lt2>
        <a:srgbClr val="00B050"/>
      </a:lt2>
      <a:accent1>
        <a:srgbClr val="92D050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3470</TotalTime>
  <Words>703</Words>
  <Application>Microsoft Office PowerPoint</Application>
  <PresentationFormat>Pokaz na ekranie (4:3)</PresentationFormat>
  <Paragraphs>74</Paragraphs>
  <Slides>22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Hol</vt:lpstr>
      <vt:lpstr>Prezentacja programu PowerPoint</vt:lpstr>
      <vt:lpstr>Organizatorzy konkursu</vt:lpstr>
      <vt:lpstr>Cele konkursu</vt:lpstr>
      <vt:lpstr>Adresaci i organizacja konkursu</vt:lpstr>
      <vt:lpstr>Prezentacja programu PowerPoint</vt:lpstr>
      <vt:lpstr>Wyróżnienie</vt:lpstr>
      <vt:lpstr>III Miejsce</vt:lpstr>
      <vt:lpstr> II Miejsce</vt:lpstr>
      <vt:lpstr>  I Miejsce Projekt pn.: „Wiśniowy Zakątek - Centrum Rekreacji i Wypoczynku w Karskach” Sołectwo: Karski, Gmina: Ostrów Wielkopolski, woj. wielkopolskie     </vt:lpstr>
      <vt:lpstr>Województwo dolnośląskie,  Gmina Dzierżoniów,  Sołectwo Owiesno „Zamkowa przystań” - przestrzeń dla radości i aktywności. </vt:lpstr>
      <vt:lpstr>Województwo lubelskie, Gmina Ułęż, Sołectwo Ułęż Upiększenie centrum Ułęża. </vt:lpstr>
      <vt:lpstr>Województwo Lubuskie, Gmina Santok, Sołectwo Janczewo W poszukiwaniu własnej tożsamości śladami egipskiej księżniczki z Janczewa. </vt:lpstr>
      <vt:lpstr>Województwo Łódzkie, Gmina Wolbórz, Sołectwo Wolbórz „Z całego serca wszyscy RAZEM”- budowa Wiaty Sołeckiej, wraz  z miejscem na ognisko i ławami i stołami. </vt:lpstr>
      <vt:lpstr>Województwo małopolskie, Gmina Krynica-Zdrój,  Sołectwo Piorunka Przystosowanie pomieszczeń w Szkole Podstawowej im. Zbigniewa Wodeckiego w Piorunce na organizację oddziału przedszkolnego  i edukacji wczesnoszkolnej oraz pomieszczeń kuchennych do przygotowania posiłków. </vt:lpstr>
      <vt:lpstr>Województwo mazowieckie, Gmina Czernice Borowe,  Sołectwo Jastrzębiec Instalacja paneli fotowoltaicznych na budynku świetlicy wiejskiej  w Jastrzębcu. </vt:lpstr>
      <vt:lpstr>Województwo opolskie, Gmina Komprachcice,  Sołectwo Wawelno Wieloletnia modernizacja obiektu sportowo – rekreacyjno - wypoczynkowego i kulturalnego w Wawelnie  ul Sportowa 10. </vt:lpstr>
      <vt:lpstr>Województwo podkarpackie, Gmina Lubaczów,  Sołectwo Antoniki Wzrost integracji i aktywizacji społeczności sołectwa Antoniki poprzez stworzenie warunków do rekreacji i sportu. </vt:lpstr>
      <vt:lpstr>Województwo podlaskie, Gmina Rajgród,  Sołectwo Pieńczykowo Zagospodarowanie działki gminnej w miejscowości Pieńczykowo. </vt:lpstr>
      <vt:lpstr>Województwo pomorskie, Gmina Choczewo. Sołectwo Kierzkowo Wiata drewniana wolnostojąca Kierzkowo. </vt:lpstr>
      <vt:lpstr>Województwo warmińsko-mazurskie, Gmina Rybno,  Sołectwo Żabiny Zagospodarowanie terenu wokół jeziora miejscowości Żabiny (budowa deptaka wraz z oświetleniem i przyległą infrastrukturą). </vt:lpstr>
      <vt:lpstr>Sponsorzy i partnerzy konkursu: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ARLETA</dc:creator>
  <cp:lastModifiedBy>Grażyna</cp:lastModifiedBy>
  <cp:revision>261</cp:revision>
  <dcterms:created xsi:type="dcterms:W3CDTF">2013-05-13T14:04:57Z</dcterms:created>
  <dcterms:modified xsi:type="dcterms:W3CDTF">2022-05-04T20:26:57Z</dcterms:modified>
</cp:coreProperties>
</file>